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1" r:id="rId7"/>
    <p:sldId id="260" r:id="rId8"/>
    <p:sldId id="262" r:id="rId9"/>
    <p:sldId id="259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neordonate;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ordonate;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de definiţii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Y="-548"/>
      <dgm:spPr/>
    </dgm:pt>
    <dgm:pt modelId="{BB7E5F84-64F2-4718-BACC-301BBCDC9D3A}" type="pres">
      <dgm:prSet presAssocID="{AAC263CB-8256-4B03-92FE-1622698FB3E9}" presName="iconRect" presStyleLbl="node1" presStyleIdx="0" presStyleCnt="4" custFlipVert="1" custFlipHor="0" custScaleX="60101" custScaleY="14080"/>
      <dgm:spPr/>
      <dgm:t>
        <a:bodyPr/>
        <a:lstStyle/>
        <a:p>
          <a:endParaRPr lang="ro-RO"/>
        </a:p>
      </dgm:t>
      <dgm:extLst/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 custFlipVert="0" custFlipHor="0" custScaleX="36591" custScaleY="19327" custLinFactNeighborX="11623" custLinFactNeighborY="14865"/>
      <dgm:spPr/>
      <dgm:t>
        <a:bodyPr/>
        <a:lstStyle/>
        <a:p>
          <a:endParaRPr lang="ro-RO"/>
        </a:p>
      </dgm:t>
      <dgm:extLst/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 custFlipVert="1" custFlipHor="0" custScaleX="36591" custScaleY="11158"/>
      <dgm:spPr/>
      <dgm:t>
        <a:bodyPr/>
        <a:lstStyle/>
        <a:p>
          <a:endParaRPr lang="ro-RO"/>
        </a:p>
      </dgm:t>
      <dgm:extLst/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FlipHor="1" custScaleX="1464" custScaleY="28403" custLinFactY="63484" custLinFactNeighborX="-27544" custLinFactNeighborY="100000"/>
      <dgm:spPr/>
    </dgm:pt>
    <dgm:pt modelId="{D3271400-E9D7-4481-8E98-7952ACC542C2}" type="pres">
      <dgm:prSet presAssocID="{76D56F19-2708-49DB-8F92-D8AC45F23A9A}" presName="iconRect" presStyleLbl="node1" presStyleIdx="3" presStyleCnt="4" custFlipVert="0" custFlipHor="1" custScaleX="17995" custScaleY="11158"/>
      <dgm:spPr/>
      <dgm:t>
        <a:bodyPr/>
        <a:lstStyle/>
        <a:p>
          <a:endParaRPr lang="ro-RO"/>
        </a:p>
      </dgm:t>
      <dgm:extLst/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 custFlipVert="1" custScaleY="806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ro-RO" dirty="0" smtClean="0"/>
            <a:t>Listele pot fi imbricate. 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ro-RO" dirty="0" smtClean="0"/>
            <a:t>În interiorul unei liste sînt permise utilizarea etichetelor &lt;P&gt; şi &lt;BR&gt; şi a elementelor de formatare a textului. 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ro-RO" dirty="0" smtClean="0"/>
            <a:t>O listă ordonată poate fi întreruptă pentru un text. În acest caz se folosesc două seturi de etichete &lt;OL&gt;: una pentru prima parte a listei (pînă la textul inserat) şi alta pentru partea a doua (după text). În acest caz, etichetei &lt;OL&gt; din partea a doua a listei i se ataşează atributul start cu valoarea întreagă, care indică înce putul numerotării.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 custLinFactNeighborX="-59145" custLinFactNeighborY="-2798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 custFlipHor="1" custScaleX="27483" custScaleY="11111" custLinFactX="-100000" custLinFactY="-160250" custLinFactNeighborX="-112871" custLinFactNeighborY="-200000"/>
      <dgm:spPr/>
      <dgm:t>
        <a:bodyPr/>
        <a:lstStyle/>
        <a:p>
          <a:endParaRPr lang="ro-RO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 custScaleX="140957" custScaleY="130189" custLinFactNeighborX="-35583" custLinFactNeighborY="-3001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9099C925-C7DB-4A61-B291-CB438C0A7F0D}" type="pres">
      <dgm:prSet presAssocID="{FEB91A50-C686-4934-BF7B-05A6134A6AB8}" presName="sibTransLast" presStyleLbl="sibTrans2D1" presStyleIdx="1" presStyleCnt="2" custFlipVert="1" custScaleX="16838" custScaleY="22789" custLinFactX="282430" custLinFactY="-222812" custLinFactNeighborX="300000" custLinFactNeighborY="-300000"/>
      <dgm:spPr/>
      <dgm:t>
        <a:bodyPr/>
        <a:lstStyle/>
        <a:p>
          <a:endParaRPr lang="ro-RO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ro-RO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=""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=""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=""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=""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=""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=""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=""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=""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=""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=""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=""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=""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=""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=""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=""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=""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=""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=""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=""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=""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=""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=""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=""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ro-RO" dirty="0" smtClean="0"/>
              <a:t>Liste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ro-RO" dirty="0" smtClean="0"/>
              <a:t>Realizat de Cigoreanu Mădălina și Colța Maria </a:t>
            </a:r>
          </a:p>
          <a:p>
            <a:pPr algn="ctr"/>
            <a:r>
              <a:rPr lang="ro-RO" dirty="0" smtClean="0"/>
              <a:t>Clasa a X-a ,,C</a:t>
            </a:r>
            <a:r>
              <a:rPr lang="en-GB" dirty="0" smtClean="0"/>
              <a:t>”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=""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=""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=""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2" cy="1478570"/>
          </a:xfrm>
        </p:spPr>
        <p:txBody>
          <a:bodyPr>
            <a:normAutofit/>
          </a:bodyPr>
          <a:lstStyle/>
          <a:p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organizarea</a:t>
            </a:r>
            <a:r>
              <a:rPr lang="en-US" sz="1600" dirty="0"/>
              <a:t> </a:t>
            </a:r>
            <a:r>
              <a:rPr lang="en-US" sz="1600" dirty="0" err="1"/>
              <a:t>structurată</a:t>
            </a:r>
            <a:r>
              <a:rPr lang="en-US" sz="1600" dirty="0"/>
              <a:t> a </a:t>
            </a:r>
            <a:r>
              <a:rPr lang="en-US" sz="1600" dirty="0" err="1"/>
              <a:t>informaţiei</a:t>
            </a:r>
            <a:r>
              <a:rPr lang="en-US" sz="1600" dirty="0"/>
              <a:t> </a:t>
            </a:r>
            <a:r>
              <a:rPr lang="en-US" sz="1600" dirty="0" err="1"/>
              <a:t>unui</a:t>
            </a:r>
            <a:r>
              <a:rPr lang="en-US" sz="1600" dirty="0"/>
              <a:t> document HTML se pot </a:t>
            </a:r>
            <a:r>
              <a:rPr lang="en-US" sz="1600" dirty="0" err="1"/>
              <a:t>folosi</a:t>
            </a:r>
            <a:r>
              <a:rPr lang="en-US" sz="1600" dirty="0"/>
              <a:t> </a:t>
            </a:r>
            <a:r>
              <a:rPr lang="en-US" sz="1600" dirty="0" err="1"/>
              <a:t>listele</a:t>
            </a:r>
            <a:r>
              <a:rPr lang="en-US" sz="1600" dirty="0"/>
              <a:t>. </a:t>
            </a:r>
            <a:r>
              <a:rPr lang="en-US" sz="1600" dirty="0" err="1"/>
              <a:t>Deosebim</a:t>
            </a:r>
            <a:r>
              <a:rPr lang="en-US" sz="1600" dirty="0"/>
              <a:t>: 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=""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=""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=""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=""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=""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=""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=""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=""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=""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=""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=""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=""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=""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=""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=""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=""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=""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=""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=""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=""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=""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=""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=""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=""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=""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=""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=""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=""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=""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=""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=""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=""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=""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=""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=""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=""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=""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=""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=""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=""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=""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=""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=""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=""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=""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=""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=""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=""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=""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=""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=""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=""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=""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=""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=""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=""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=""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925544"/>
              </p:ext>
            </p:extLst>
          </p:nvPr>
        </p:nvGraphicFramePr>
        <p:xfrm>
          <a:off x="7924419" y="2249487"/>
          <a:ext cx="3122992" cy="337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Oval 2"/>
          <p:cNvSpPr/>
          <p:nvPr/>
        </p:nvSpPr>
        <p:spPr>
          <a:xfrm>
            <a:off x="7962519" y="5224462"/>
            <a:ext cx="2962656" cy="511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=""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=""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=""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=""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=""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=""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=""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=""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=""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=""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=""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=""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=""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=""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=""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=""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=""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=""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=""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=""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=""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=""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=""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=""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=""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=""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=""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=""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=""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=""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=""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=""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=""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=""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=""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=""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799" y="912812"/>
            <a:ext cx="7877175" cy="3541714"/>
          </a:xfrm>
        </p:spPr>
        <p:txBody>
          <a:bodyPr>
            <a:normAutofit fontScale="92500" lnSpcReduction="10000"/>
          </a:bodyPr>
          <a:lstStyle/>
          <a:p>
            <a:r>
              <a:rPr lang="ro-RO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 neordonate se utilizează pentru a indica o succesiune fără o subordonare ierarhică. • Pentru a specifica începutul şi sfîrştul unei astfel de liste, se utilizează etichetele &lt;UL&gt; şi &lt;/UL&gt; (unordered list – „listă neordonată”). • Orice element al listei este precedat de eticheta &lt;LI&gt; (list item – „element al listei”). Fiecărei dintre etichetele &lt;UL&gt;, &lt;LI&gt; i se poate ataşa atributul type, care poate lua una dintre următoarele trei valori: Circle, Square, Disc. Acest atribut specifică marcajul care precede fiecare element al listei. 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rcuit">
            <a:extLst>
              <a:ext uri="{FF2B5EF4-FFF2-40B4-BE49-F238E27FC236}">
                <a16:creationId xmlns=""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9914" y="4485844"/>
            <a:ext cx="9910859" cy="1325941"/>
          </a:xfrm>
        </p:spPr>
        <p:txBody>
          <a:bodyPr>
            <a:normAutofit fontScale="77500" lnSpcReduction="20000"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(se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numesc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numerotate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se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încadrează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între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&lt;OL&gt;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şi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&lt;/OL&gt; (ordered list – „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”). Ca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şi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cazul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orice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element al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precedat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&lt;LI&gt;.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Atributul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type al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&lt;OL&gt;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poate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una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din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valorile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A, a, I,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1.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Dacă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atributul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type nu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specificat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elementele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vor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fi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numerotate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cu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cifre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arabe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 de definiţii se utilizează, de regulă, pentru organizarea glosarelor. Termenii unui glosar sînt listaţi în ordine alfabetică, fiecare fiind urmat de definiţia lui. • Listele de definiţii se încadrează între etichetele &lt;DL&gt; şi &lt;/DL&gt; (definition list – „listă de definiţii”). • Fiecare termen al listei este precedat de eticheta &lt;DT&gt; (definition term – „termen definit”), iar definiţia (descrierea) lui – de eticheta &lt;DD&gt; (definition description – „descrierea definiţiei”). </a:t>
            </a:r>
          </a:p>
        </p:txBody>
      </p:sp>
    </p:spTree>
    <p:extLst>
      <p:ext uri="{BB962C8B-B14F-4D97-AF65-F5344CB8AC3E}">
        <p14:creationId xmlns:p14="http://schemas.microsoft.com/office/powerpoint/2010/main" val="328918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 descr="Smart Art">
            <a:extLst>
              <a:ext uri="{FF2B5EF4-FFF2-40B4-BE49-F238E27FC236}">
                <a16:creationId xmlns=""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013269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679" y="409879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Exemplu</a:t>
            </a:r>
          </a:p>
          <a:p>
            <a:r>
              <a:rPr lang="ro-RO" dirty="0" smtClean="0"/>
              <a:t>&lt;</a:t>
            </a:r>
            <a:r>
              <a:rPr lang="ro-RO" dirty="0"/>
              <a:t>HTML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&lt;Head&gt; &lt;Title&gt; Liste neordonate&lt;/Title&gt; &lt;/Head&gt;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Body&gt;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H4&gt; Unele domenii ale matematicii&lt;/H4&gt;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UL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&lt;Li&gt; </a:t>
            </a:r>
            <a:r>
              <a:rPr lang="ro-RO" dirty="0" smtClean="0"/>
              <a:t>Algebra</a:t>
            </a:r>
          </a:p>
          <a:p>
            <a:r>
              <a:rPr lang="ro-RO" dirty="0" smtClean="0"/>
              <a:t> </a:t>
            </a:r>
            <a:r>
              <a:rPr lang="ro-RO" dirty="0"/>
              <a:t>&lt;Li&gt; Geometria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Li&gt; Teoria ecuatiilor diferentiale </a:t>
            </a:r>
            <a:endParaRPr lang="ro-RO" dirty="0" smtClean="0"/>
          </a:p>
          <a:p>
            <a:r>
              <a:rPr lang="ro-RO" dirty="0"/>
              <a:t>&lt;LI&gt; Analiza matematica </a:t>
            </a:r>
            <a:endParaRPr lang="ro-RO" dirty="0" smtClean="0"/>
          </a:p>
          <a:p>
            <a:r>
              <a:rPr lang="ro-RO" dirty="0"/>
              <a:t>&lt;/UL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&lt;H4&gt; Unele domenii ale informaticii&lt;/H4&gt;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UL TYPE=square&gt; </a:t>
            </a:r>
            <a:endParaRPr lang="ro-RO" dirty="0" smtClean="0"/>
          </a:p>
          <a:p>
            <a:r>
              <a:rPr lang="it-IT" dirty="0"/>
              <a:t>&lt;Li&gt; Teoria </a:t>
            </a:r>
            <a:r>
              <a:rPr lang="it-IT" dirty="0" smtClean="0"/>
              <a:t>algoritmilor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&lt;LI&gt; Programarea </a:t>
            </a:r>
            <a:r>
              <a:rPr lang="it-IT" dirty="0" smtClean="0"/>
              <a:t>Web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&lt;LI&gt; Teoria bazelor de date </a:t>
            </a:r>
            <a:endParaRPr lang="ro-RO" dirty="0" smtClean="0"/>
          </a:p>
          <a:p>
            <a:r>
              <a:rPr lang="it-IT" dirty="0" smtClean="0"/>
              <a:t>&lt;</a:t>
            </a:r>
            <a:r>
              <a:rPr lang="it-IT" dirty="0"/>
              <a:t>LI&gt; </a:t>
            </a:r>
            <a:r>
              <a:rPr lang="it-IT" dirty="0" smtClean="0"/>
              <a:t>Criptografia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&lt;/UL</a:t>
            </a:r>
            <a:r>
              <a:rPr lang="it-IT" dirty="0" smtClean="0"/>
              <a:t>&gt;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&lt;/Body&gt; </a:t>
            </a:r>
            <a:endParaRPr lang="ro-RO" dirty="0" smtClean="0"/>
          </a:p>
          <a:p>
            <a:r>
              <a:rPr lang="it-IT" dirty="0" smtClean="0"/>
              <a:t>&lt;/</a:t>
            </a:r>
            <a:r>
              <a:rPr lang="it-IT" dirty="0"/>
              <a:t>HTML&gt;</a:t>
            </a:r>
          </a:p>
          <a:p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02" r="52669"/>
          <a:stretch/>
        </p:blipFill>
        <p:spPr>
          <a:xfrm>
            <a:off x="4644959" y="2744270"/>
            <a:ext cx="2883617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44" y="334464"/>
            <a:ext cx="5206051" cy="20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718" y="3117944"/>
            <a:ext cx="3924138" cy="22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8096" y="793365"/>
            <a:ext cx="94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Exemplu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" y="1306842"/>
            <a:ext cx="6120914" cy="20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1" y="3517711"/>
            <a:ext cx="3804234" cy="295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47" y="1306842"/>
            <a:ext cx="5401448" cy="2017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82" y="3690051"/>
            <a:ext cx="419441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237" y="580811"/>
            <a:ext cx="6975065" cy="1478570"/>
          </a:xfrm>
        </p:spPr>
        <p:txBody>
          <a:bodyPr/>
          <a:lstStyle/>
          <a:p>
            <a:r>
              <a:rPr lang="ro-RO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Mulțumim pentru atenție!</a:t>
            </a:r>
            <a:endParaRPr lang="ro-RO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4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938410-2173-430A-9B92-20257D39BD88}">
  <ds:schemaRefs>
    <ds:schemaRef ds:uri="16c05727-aa75-4e4a-9b5f-8a80a1165891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504</Words>
  <Application>Microsoft Office PowerPoint</Application>
  <PresentationFormat>Widescreen</PresentationFormat>
  <Paragraphs>40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Liste</vt:lpstr>
      <vt:lpstr>Pentru organizarea structurată a informaţiei unui document HTML se pot folosi listele. Deosebim: </vt:lpstr>
      <vt:lpstr>PowerPoint Presentation</vt:lpstr>
      <vt:lpstr>PowerPoint Presentation</vt:lpstr>
      <vt:lpstr>Listele de definiţii se utilizează, de regulă, pentru organizarea glosarelor. Termenii unui glosar sînt listaţi în ordine alfabetică, fiecare fiind urmat de definiţia lui. • Listele de definiţii se încadrează între etichetele &lt;DL&gt; şi &lt;/DL&gt; (definition list – „listă de definiţii”). • Fiecare termen al listei este precedat de eticheta &lt;DT&gt; (definition term – „termen definit”), iar definiţia (descrierea) lui – de eticheta &lt;DD&gt; (definition description – „descrierea definiţiei”). </vt:lpstr>
      <vt:lpstr>PowerPoint Presentation</vt:lpstr>
      <vt:lpstr>PowerPoint Presentation</vt:lpstr>
      <vt:lpstr>PowerPoint Presentation</vt:lpstr>
      <vt:lpstr>Mulțumim pentru atenție!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2020-03-06T12:14:07Z</dcterms:created>
  <dcterms:modified xsi:type="dcterms:W3CDTF">2020-03-07T13:18:02Z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